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365" r:id="rId11"/>
    <p:sldId id="366" r:id="rId12"/>
    <p:sldId id="355" r:id="rId13"/>
    <p:sldId id="361" r:id="rId14"/>
    <p:sldId id="356" r:id="rId15"/>
    <p:sldId id="362" r:id="rId16"/>
    <p:sldId id="357" r:id="rId17"/>
    <p:sldId id="359" r:id="rId18"/>
    <p:sldId id="360" r:id="rId19"/>
    <p:sldId id="358" r:id="rId20"/>
    <p:sldId id="364" r:id="rId21"/>
    <p:sldId id="354" r:id="rId22"/>
    <p:sldId id="304" r:id="rId23"/>
    <p:sldId id="367" r:id="rId24"/>
    <p:sldId id="305" r:id="rId25"/>
    <p:sldId id="30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3273" autoAdjust="0"/>
  </p:normalViewPr>
  <p:slideViewPr>
    <p:cSldViewPr>
      <p:cViewPr varScale="1">
        <p:scale>
          <a:sx n="61" d="100"/>
          <a:sy n="61" d="100"/>
        </p:scale>
        <p:origin x="16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C9E15-661E-40ED-BD1A-6140F50A9CAE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BF6B7-3C11-4560-895A-321116D77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501B81-AEEE-4CDC-9C31-73E9861261E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57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BF6B7-3C11-4560-895A-321116D77E9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4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1D518-C797-4D1C-A8F5-C45AC7D07257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751C3-EB2C-4682-87CA-422EC34BAC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Questions%20to%20Consider%20when%20Designing%20for%20Interaction.doc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706582" y="2774949"/>
            <a:ext cx="7772400" cy="1470025"/>
          </a:xfrm>
        </p:spPr>
        <p:txBody>
          <a:bodyPr/>
          <a:lstStyle/>
          <a:p>
            <a:r>
              <a:rPr lang="en-US" dirty="0" smtClean="0"/>
              <a:t>Week 02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1371600" y="4664074"/>
            <a:ext cx="6400800" cy="9747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Interaction Design 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136" y="528"/>
              <a:ext cx="624" cy="3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TextBox 11"/>
          <p:cNvSpPr txBox="1"/>
          <p:nvPr/>
        </p:nvSpPr>
        <p:spPr>
          <a:xfrm>
            <a:off x="1219200" y="0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HUMAN-COMPUTER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INTERACTION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7200" y="1524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Usman</a:t>
            </a:r>
            <a:r>
              <a:rPr lang="en-US" dirty="0" smtClean="0">
                <a:solidFill>
                  <a:schemeClr val="bg1"/>
                </a:solidFill>
              </a:rPr>
              <a:t> Institute of Technology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FALL </a:t>
            </a:r>
            <a:r>
              <a:rPr lang="en-US" dirty="0" smtClean="0">
                <a:solidFill>
                  <a:schemeClr val="bg1"/>
                </a:solidFill>
              </a:rPr>
              <a:t>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3592" y="1407586"/>
            <a:ext cx="7045390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CS411 Human </a:t>
            </a:r>
            <a:r>
              <a:rPr lang="en-US" sz="4400" dirty="0">
                <a:latin typeface="+mj-lt"/>
                <a:ea typeface="+mj-ea"/>
                <a:cs typeface="+mj-cs"/>
              </a:rPr>
              <a:t>Computer Interaction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CI- Research and Desig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CI vs. Human Facto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2286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HCI VS Human Factors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274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What is Interaction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8610600" cy="4708525"/>
          </a:xfrm>
        </p:spPr>
        <p:txBody>
          <a:bodyPr>
            <a:normAutofit/>
          </a:bodyPr>
          <a:lstStyle/>
          <a:p>
            <a:r>
              <a:rPr lang="en-US" dirty="0"/>
              <a:t>Interaction Design (</a:t>
            </a:r>
            <a:r>
              <a:rPr lang="en-US" dirty="0" err="1"/>
              <a:t>IxD</a:t>
            </a:r>
            <a:r>
              <a:rPr lang="en-US" dirty="0"/>
              <a:t>) is the design of interactive products and services in which a designer’s focus goes beyond the item in development to include the </a:t>
            </a:r>
            <a:r>
              <a:rPr lang="en-US" i="1" dirty="0"/>
              <a:t>way</a:t>
            </a:r>
            <a:r>
              <a:rPr lang="en-US" dirty="0"/>
              <a:t> users will interact with it.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Close </a:t>
            </a:r>
            <a:r>
              <a:rPr lang="en-US" dirty="0"/>
              <a:t>scrutiny of users’ needs, limitations and contexts, etc. empowers designers to customize output to suit precise demands.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350555"/>
            <a:ext cx="842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Reference: https</a:t>
            </a:r>
            <a:r>
              <a:rPr lang="en-US" sz="1200" dirty="0"/>
              <a:t>://www.interaction-design.org/literature/topics/interaction-design</a:t>
            </a:r>
          </a:p>
        </p:txBody>
      </p:sp>
    </p:spTree>
    <p:extLst>
      <p:ext uri="{BB962C8B-B14F-4D97-AF65-F5344CB8AC3E}">
        <p14:creationId xmlns:p14="http://schemas.microsoft.com/office/powerpoint/2010/main" val="254888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Interaction Design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" y="1905000"/>
            <a:ext cx="9130553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350555"/>
            <a:ext cx="842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Reference: https</a:t>
            </a:r>
            <a:r>
              <a:rPr lang="en-US" sz="1200" dirty="0"/>
              <a:t>://www.interaction-design.org/literature/topics/interaction-design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What is Interaction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What is Interaction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92515"/>
            <a:ext cx="8801100" cy="4708525"/>
          </a:xfrm>
        </p:spPr>
        <p:txBody>
          <a:bodyPr>
            <a:normAutofit/>
          </a:bodyPr>
          <a:lstStyle/>
          <a:p>
            <a:r>
              <a:rPr lang="en-US" sz="2800" i="1" dirty="0"/>
              <a:t>“Interaction Design is the creation of a dialogue between a person and a product, system, or service. This dialogue is both physical and emotional in nature and is manifested in the interplay between form, function, and </a:t>
            </a:r>
            <a:r>
              <a:rPr lang="en-US" sz="2800" i="1" dirty="0" smtClean="0"/>
              <a:t>technology </a:t>
            </a:r>
            <a:r>
              <a:rPr lang="en-US" sz="2800" i="1" dirty="0"/>
              <a:t>as experienced over time.”</a:t>
            </a:r>
            <a:br>
              <a:rPr lang="en-US" sz="2800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- </a:t>
            </a:r>
            <a:r>
              <a:rPr lang="en-US" sz="2000" i="1" dirty="0"/>
              <a:t>John </a:t>
            </a:r>
            <a:r>
              <a:rPr lang="en-US" sz="2000" i="1" dirty="0" err="1"/>
              <a:t>Kolko</a:t>
            </a:r>
            <a:r>
              <a:rPr lang="en-US" sz="2000" i="1" dirty="0"/>
              <a:t>, Author of Thoughts on Interaction Design (2011)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50555"/>
            <a:ext cx="842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Reference: https</a:t>
            </a:r>
            <a:r>
              <a:rPr lang="en-US" sz="1200" dirty="0"/>
              <a:t>://www.interaction-design.org/literature/topics/interaction-design</a:t>
            </a:r>
          </a:p>
        </p:txBody>
      </p:sp>
    </p:spTree>
    <p:extLst>
      <p:ext uri="{BB962C8B-B14F-4D97-AF65-F5344CB8AC3E}">
        <p14:creationId xmlns:p14="http://schemas.microsoft.com/office/powerpoint/2010/main" val="34093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</a:bodyPr>
          <a:lstStyle/>
          <a:p>
            <a:r>
              <a:rPr lang="en-US" sz="3600" b="1" dirty="0"/>
              <a:t>Interaction Design is a Part of User Experience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504801"/>
            <a:ext cx="842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Reference: https</a:t>
            </a:r>
            <a:r>
              <a:rPr lang="en-US" sz="1200" dirty="0"/>
              <a:t>://www.interaction-design.org/literature/topics/interaction-design</a:t>
            </a:r>
          </a:p>
        </p:txBody>
      </p:sp>
      <p:pic>
        <p:nvPicPr>
          <p:cNvPr id="2050" name="Picture 2" descr="https://public-media.interaction-design.org/images/uploads/ff3bd818e00fbc73a278e6e344037ba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95400"/>
            <a:ext cx="8763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3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What is Interaction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92515"/>
            <a:ext cx="8801100" cy="4708525"/>
          </a:xfrm>
        </p:spPr>
        <p:txBody>
          <a:bodyPr>
            <a:normAutofit/>
          </a:bodyPr>
          <a:lstStyle/>
          <a:p>
            <a:r>
              <a:rPr lang="en-US" dirty="0"/>
              <a:t>Designers’ work in </a:t>
            </a:r>
            <a:r>
              <a:rPr lang="en-US" dirty="0" err="1"/>
              <a:t>IxD</a:t>
            </a:r>
            <a:r>
              <a:rPr lang="en-US" dirty="0"/>
              <a:t> involves five dimensions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words </a:t>
            </a:r>
            <a:r>
              <a:rPr lang="en-US" dirty="0"/>
              <a:t>(1D), </a:t>
            </a:r>
            <a:endParaRPr lang="en-US" dirty="0" smtClean="0"/>
          </a:p>
          <a:p>
            <a:pPr lvl="1"/>
            <a:r>
              <a:rPr lang="en-US" dirty="0" smtClean="0"/>
              <a:t>visual </a:t>
            </a:r>
            <a:r>
              <a:rPr lang="en-US" dirty="0"/>
              <a:t>representations (2D), </a:t>
            </a:r>
            <a:endParaRPr lang="en-US" dirty="0" smtClean="0"/>
          </a:p>
          <a:p>
            <a:pPr lvl="1"/>
            <a:r>
              <a:rPr lang="en-US" dirty="0" smtClean="0"/>
              <a:t>physical </a:t>
            </a:r>
            <a:r>
              <a:rPr lang="en-US" dirty="0"/>
              <a:t>objects/space (3D), </a:t>
            </a:r>
            <a:endParaRPr lang="en-US" dirty="0" smtClean="0"/>
          </a:p>
          <a:p>
            <a:pPr lvl="1"/>
            <a:r>
              <a:rPr lang="en-US" dirty="0" smtClean="0"/>
              <a:t>time </a:t>
            </a:r>
            <a:r>
              <a:rPr lang="en-US" dirty="0"/>
              <a:t>(4D), and </a:t>
            </a:r>
            <a:endParaRPr lang="en-US" dirty="0" smtClean="0"/>
          </a:p>
          <a:p>
            <a:pPr lvl="1"/>
            <a:r>
              <a:rPr lang="en-US" dirty="0" smtClean="0"/>
              <a:t>behavior </a:t>
            </a:r>
            <a:r>
              <a:rPr lang="en-US" dirty="0"/>
              <a:t>(5D</a:t>
            </a:r>
            <a:r>
              <a:rPr lang="en-US" dirty="0" smtClean="0"/>
              <a:t>).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50555"/>
            <a:ext cx="842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Reference: https</a:t>
            </a:r>
            <a:r>
              <a:rPr lang="en-US" sz="1200" dirty="0"/>
              <a:t>://www.interaction-design.org/literature/topics/interaction-design</a:t>
            </a:r>
          </a:p>
        </p:txBody>
      </p:sp>
    </p:spTree>
    <p:extLst>
      <p:ext uri="{BB962C8B-B14F-4D97-AF65-F5344CB8AC3E}">
        <p14:creationId xmlns:p14="http://schemas.microsoft.com/office/powerpoint/2010/main" val="11066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What is Interaction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92515"/>
            <a:ext cx="8801100" cy="4708525"/>
          </a:xfrm>
        </p:spPr>
        <p:txBody>
          <a:bodyPr>
            <a:normAutofit fontScale="92500"/>
          </a:bodyPr>
          <a:lstStyle/>
          <a:p>
            <a:r>
              <a:rPr lang="en-US" dirty="0"/>
              <a:t>Designers’ work in </a:t>
            </a:r>
            <a:r>
              <a:rPr lang="en-US" dirty="0" err="1"/>
              <a:t>IxD</a:t>
            </a:r>
            <a:r>
              <a:rPr lang="en-US" dirty="0"/>
              <a:t> involves five dimensions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words </a:t>
            </a:r>
            <a:r>
              <a:rPr lang="en-US" dirty="0"/>
              <a:t>(1D), </a:t>
            </a:r>
            <a:endParaRPr lang="en-US" dirty="0" smtClean="0"/>
          </a:p>
          <a:p>
            <a:pPr lvl="2"/>
            <a:r>
              <a:rPr lang="en-US" dirty="0"/>
              <a:t>Words (1D) encompass text, such as button labels, which help give users the right amount of information.</a:t>
            </a:r>
          </a:p>
          <a:p>
            <a:pPr lvl="1"/>
            <a:r>
              <a:rPr lang="en-US" dirty="0" smtClean="0"/>
              <a:t>visual </a:t>
            </a:r>
            <a:r>
              <a:rPr lang="en-US" dirty="0"/>
              <a:t>representations (2D), </a:t>
            </a:r>
            <a:endParaRPr lang="en-US" dirty="0" smtClean="0"/>
          </a:p>
          <a:p>
            <a:pPr lvl="2"/>
            <a:r>
              <a:rPr lang="en-US" dirty="0"/>
              <a:t>Visual representations (2D) are graphical elements such as images, typography and icons that aid in user interaction.</a:t>
            </a:r>
          </a:p>
          <a:p>
            <a:pPr lvl="1"/>
            <a:r>
              <a:rPr lang="en-US" dirty="0" smtClean="0"/>
              <a:t>physical </a:t>
            </a:r>
            <a:r>
              <a:rPr lang="en-US" dirty="0"/>
              <a:t>objects/space (3D), </a:t>
            </a:r>
            <a:endParaRPr lang="en-US" dirty="0" smtClean="0"/>
          </a:p>
          <a:p>
            <a:pPr lvl="2"/>
            <a:r>
              <a:rPr lang="en-US" dirty="0"/>
              <a:t>Physical objects/space (3D) refers to the medium through which users interact with the product or service—for instance, a laptop via a mouse, or a mobile phone via fingers.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50555"/>
            <a:ext cx="842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Reference: https</a:t>
            </a:r>
            <a:r>
              <a:rPr lang="en-US" sz="1200" dirty="0"/>
              <a:t>://www.interaction-design.org/literature/topics/interaction-design</a:t>
            </a:r>
          </a:p>
        </p:txBody>
      </p:sp>
    </p:spTree>
    <p:extLst>
      <p:ext uri="{BB962C8B-B14F-4D97-AF65-F5344CB8AC3E}">
        <p14:creationId xmlns:p14="http://schemas.microsoft.com/office/powerpoint/2010/main" val="215928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What is Interaction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92515"/>
            <a:ext cx="8801100" cy="4708525"/>
          </a:xfrm>
        </p:spPr>
        <p:txBody>
          <a:bodyPr>
            <a:normAutofit/>
          </a:bodyPr>
          <a:lstStyle/>
          <a:p>
            <a:r>
              <a:rPr lang="en-US" dirty="0"/>
              <a:t>Designers’ work in </a:t>
            </a:r>
            <a:r>
              <a:rPr lang="en-US" dirty="0" err="1"/>
              <a:t>IxD</a:t>
            </a:r>
            <a:r>
              <a:rPr lang="en-US" dirty="0"/>
              <a:t> involves five dimensions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(4D</a:t>
            </a:r>
            <a:r>
              <a:rPr lang="en-US" dirty="0" smtClean="0"/>
              <a:t>),</a:t>
            </a:r>
          </a:p>
          <a:p>
            <a:pPr lvl="2"/>
            <a:r>
              <a:rPr lang="en-US" dirty="0"/>
              <a:t>Time (4D) relates to media that changes with time, such as animations, videos and sounds.</a:t>
            </a:r>
          </a:p>
          <a:p>
            <a:pPr lvl="1"/>
            <a:r>
              <a:rPr lang="en-US" dirty="0" smtClean="0"/>
              <a:t>behavior </a:t>
            </a:r>
            <a:r>
              <a:rPr lang="en-US" dirty="0"/>
              <a:t>(5D</a:t>
            </a:r>
            <a:r>
              <a:rPr lang="en-US" dirty="0" smtClean="0"/>
              <a:t>).</a:t>
            </a:r>
          </a:p>
          <a:p>
            <a:pPr lvl="2"/>
            <a:r>
              <a:rPr lang="en-US" dirty="0"/>
              <a:t>Behavior (5D) is concerned with how the previous four dimensions define the interactions a product affords—for instance, how users can perform actions on a website, or how users can operate a car. Behavior also refers to how the product reacts to the users’ inputs and provides feedback.</a:t>
            </a:r>
          </a:p>
          <a:p>
            <a:pPr lvl="1"/>
            <a:endParaRPr lang="en-US" b="1" dirty="0" smtClean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50555"/>
            <a:ext cx="842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Reference: https</a:t>
            </a:r>
            <a:r>
              <a:rPr lang="en-US" sz="1200" dirty="0"/>
              <a:t>://www.interaction-design.org/literature/topics/interaction-design</a:t>
            </a:r>
          </a:p>
        </p:txBody>
      </p:sp>
    </p:spTree>
    <p:extLst>
      <p:ext uri="{BB962C8B-B14F-4D97-AF65-F5344CB8AC3E}">
        <p14:creationId xmlns:p14="http://schemas.microsoft.com/office/powerpoint/2010/main" val="325894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What is Interaction Design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50555"/>
            <a:ext cx="842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Reference: https</a:t>
            </a:r>
            <a:r>
              <a:rPr lang="en-US" sz="1200" dirty="0"/>
              <a:t>://www.interaction-design.org/literature/topics/interaction-design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390525"/>
            <a:ext cx="8953500" cy="596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71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/>
              <a:t>In the Last Lecture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345" y="846138"/>
            <a:ext cx="8229600" cy="4525963"/>
          </a:xfrm>
        </p:spPr>
        <p:txBody>
          <a:bodyPr/>
          <a:lstStyle/>
          <a:p>
            <a:r>
              <a:rPr lang="en-US" altLang="en-US" dirty="0"/>
              <a:t>Usability</a:t>
            </a:r>
          </a:p>
          <a:p>
            <a:pPr lvl="1"/>
            <a:r>
              <a:rPr lang="en-US" altLang="en-US" dirty="0"/>
              <a:t>Definition</a:t>
            </a:r>
          </a:p>
          <a:p>
            <a:pPr lvl="1">
              <a:buFontTx/>
              <a:buNone/>
            </a:pPr>
            <a:r>
              <a:rPr lang="en-US" altLang="en-US" dirty="0"/>
              <a:t>	“Ensuring that interactive products are easy to learn, effective to user and enjoyable from the </a:t>
            </a:r>
            <a:r>
              <a:rPr lang="en-US" altLang="en-US" sz="3200" dirty="0"/>
              <a:t>user’s</a:t>
            </a:r>
            <a:r>
              <a:rPr lang="en-US" altLang="en-US" sz="2400" dirty="0"/>
              <a:t> </a:t>
            </a:r>
            <a:r>
              <a:rPr lang="en-US" altLang="en-US" sz="3200" dirty="0"/>
              <a:t>perspective </a:t>
            </a:r>
            <a:r>
              <a:rPr lang="en-US" altLang="en-US" sz="2000" dirty="0"/>
              <a:t>(</a:t>
            </a:r>
            <a:r>
              <a:rPr lang="en-US" altLang="en-US" sz="1600" dirty="0" err="1"/>
              <a:t>Preece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etal</a:t>
            </a:r>
            <a:r>
              <a:rPr lang="en-US" altLang="en-US" sz="1600" dirty="0"/>
              <a:t>)”</a:t>
            </a:r>
            <a:endParaRPr lang="en-US" altLang="en-US" sz="3200" dirty="0"/>
          </a:p>
          <a:p>
            <a:pPr lvl="1"/>
            <a:r>
              <a:rPr lang="en-US" altLang="en-US" dirty="0"/>
              <a:t>Usability Goals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blackWhite">
          <a:xfrm>
            <a:off x="1143000" y="4465637"/>
            <a:ext cx="2743200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/>
            <a:r>
              <a:rPr lang="en-US" altLang="en-US" b="0" dirty="0" smtClean="0"/>
              <a:t>	Effectiveness</a:t>
            </a:r>
            <a:endParaRPr lang="en-US" altLang="en-US" b="0" dirty="0"/>
          </a:p>
          <a:p>
            <a:pPr lvl="2" algn="l"/>
            <a:endParaRPr lang="en-US" altLang="en-US" b="0" dirty="0"/>
          </a:p>
          <a:p>
            <a:pPr lvl="2" algn="l"/>
            <a:r>
              <a:rPr lang="en-US" altLang="en-US" b="0" dirty="0"/>
              <a:t>Efficiency</a:t>
            </a:r>
          </a:p>
          <a:p>
            <a:pPr lvl="2" algn="l"/>
            <a:endParaRPr lang="en-US" altLang="en-US" b="0" dirty="0"/>
          </a:p>
          <a:p>
            <a:pPr lvl="2" algn="l"/>
            <a:r>
              <a:rPr lang="en-US" altLang="en-US" b="0" dirty="0"/>
              <a:t>Safety</a:t>
            </a:r>
          </a:p>
          <a:p>
            <a:pPr lvl="2"/>
            <a:endParaRPr lang="en-US" altLang="en-US" b="0" dirty="0"/>
          </a:p>
          <a:p>
            <a:pPr lvl="2">
              <a:spcBef>
                <a:spcPct val="50000"/>
              </a:spcBef>
              <a:buFontTx/>
              <a:buChar char="•"/>
            </a:pPr>
            <a:endParaRPr lang="en-US" altLang="en-US" sz="1400" b="0" dirty="0"/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blackWhite">
          <a:xfrm>
            <a:off x="4495800" y="4403725"/>
            <a:ext cx="2743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2" algn="l"/>
            <a:r>
              <a:rPr lang="en-US" altLang="en-US" b="0" dirty="0"/>
              <a:t>Utility</a:t>
            </a:r>
          </a:p>
          <a:p>
            <a:pPr lvl="2" algn="l"/>
            <a:endParaRPr lang="en-US" altLang="en-US" b="0" dirty="0"/>
          </a:p>
          <a:p>
            <a:pPr lvl="2" algn="l"/>
            <a:r>
              <a:rPr lang="en-US" altLang="en-US" b="0" dirty="0"/>
              <a:t>Learnability</a:t>
            </a:r>
          </a:p>
          <a:p>
            <a:pPr lvl="2" algn="l"/>
            <a:endParaRPr lang="en-US" altLang="en-US" b="0" dirty="0"/>
          </a:p>
          <a:p>
            <a:pPr lvl="2" algn="l"/>
            <a:r>
              <a:rPr lang="en-US" altLang="en-US" b="0" dirty="0" err="1"/>
              <a:t>Memorablity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409637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286000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linkClick r:id="rId2" action="ppaction://hlinkfile"/>
              </a:rPr>
              <a:t>Questions to Consider when Designing for Interaction</a:t>
            </a:r>
            <a:endParaRPr lang="en-US" dirty="0">
              <a:hlinkClick r:id="rId2" action="ppaction://hlinkf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92515"/>
            <a:ext cx="8801100" cy="470852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350555"/>
            <a:ext cx="842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Reference: https</a:t>
            </a:r>
            <a:r>
              <a:rPr lang="en-US" sz="1200" dirty="0"/>
              <a:t>://www.interaction-design.org/literature/topics/interaction-design</a:t>
            </a:r>
          </a:p>
        </p:txBody>
      </p:sp>
    </p:spTree>
    <p:extLst>
      <p:ext uri="{BB962C8B-B14F-4D97-AF65-F5344CB8AC3E}">
        <p14:creationId xmlns:p14="http://schemas.microsoft.com/office/powerpoint/2010/main" val="42068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CI vs. User Experience Desig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Discipline of HCI</a:t>
            </a:r>
          </a:p>
        </p:txBody>
      </p:sp>
      <p:pic>
        <p:nvPicPr>
          <p:cNvPr id="312323" name="Picture 3" descr="Evolu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1925" y="1600200"/>
            <a:ext cx="628015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CI vs. User Interface Desig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7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We Learnt Today …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Factors in HCI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19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Next Lecture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Interaction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0128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 the Last Lecture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User Experience</a:t>
            </a:r>
          </a:p>
          <a:p>
            <a:pPr lvl="1"/>
            <a:r>
              <a:rPr lang="en-US" altLang="en-US"/>
              <a:t>Definition</a:t>
            </a:r>
          </a:p>
          <a:p>
            <a:pPr lvl="1"/>
            <a:r>
              <a:rPr lang="en-US" altLang="en-US"/>
              <a:t>User Experience Goals</a:t>
            </a:r>
          </a:p>
          <a:p>
            <a:r>
              <a:rPr lang="en-US" altLang="en-US"/>
              <a:t>Relationship of Usability and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69771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Experience Goals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26670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Satisfying</a:t>
            </a:r>
          </a:p>
          <a:p>
            <a:endParaRPr lang="en-US" altLang="en-US"/>
          </a:p>
          <a:p>
            <a:r>
              <a:rPr lang="en-US" altLang="en-US"/>
              <a:t>Enjoyable</a:t>
            </a:r>
          </a:p>
          <a:p>
            <a:endParaRPr lang="en-US" altLang="en-US"/>
          </a:p>
          <a:p>
            <a:r>
              <a:rPr lang="en-US" altLang="en-US"/>
              <a:t>Fun</a:t>
            </a:r>
          </a:p>
          <a:p>
            <a:endParaRPr lang="en-US" altLang="en-US"/>
          </a:p>
          <a:p>
            <a:r>
              <a:rPr lang="en-US" altLang="en-US"/>
              <a:t>Entertaining</a:t>
            </a:r>
          </a:p>
          <a:p>
            <a:endParaRPr lang="en-US" altLang="en-US"/>
          </a:p>
          <a:p>
            <a:r>
              <a:rPr lang="en-US" altLang="en-US"/>
              <a:t>Helpful</a:t>
            </a:r>
          </a:p>
          <a:p>
            <a:endParaRPr lang="en-US" altLang="en-US"/>
          </a:p>
          <a:p>
            <a:r>
              <a:rPr lang="en-US" altLang="en-US"/>
              <a:t>Motivating</a:t>
            </a:r>
          </a:p>
        </p:txBody>
      </p:sp>
      <p:sp>
        <p:nvSpPr>
          <p:cNvPr id="231428" name="Rectangle 4"/>
          <p:cNvSpPr>
            <a:spLocks noChangeArrowheads="1"/>
          </p:cNvSpPr>
          <p:nvPr/>
        </p:nvSpPr>
        <p:spPr bwMode="auto">
          <a:xfrm>
            <a:off x="4191000" y="1600200"/>
            <a:ext cx="335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0"/>
              <a:t>Aesthetically Pleasing</a:t>
            </a:r>
          </a:p>
          <a:p>
            <a:endParaRPr lang="en-US" altLang="en-US" b="0"/>
          </a:p>
          <a:p>
            <a:r>
              <a:rPr lang="en-US" altLang="en-US" b="0"/>
              <a:t>Supportive to Creativity</a:t>
            </a:r>
          </a:p>
          <a:p>
            <a:endParaRPr lang="en-US" altLang="en-US" b="0"/>
          </a:p>
          <a:p>
            <a:r>
              <a:rPr lang="en-US" altLang="en-US" b="0"/>
              <a:t>Rewarding</a:t>
            </a:r>
          </a:p>
          <a:p>
            <a:endParaRPr lang="en-US" altLang="en-US" b="0"/>
          </a:p>
          <a:p>
            <a:r>
              <a:rPr lang="en-US" altLang="en-US" b="0"/>
              <a:t>Emotionally Fullfilling</a:t>
            </a:r>
          </a:p>
        </p:txBody>
      </p:sp>
    </p:spTree>
    <p:extLst>
      <p:ext uri="{BB962C8B-B14F-4D97-AF65-F5344CB8AC3E}">
        <p14:creationId xmlns:p14="http://schemas.microsoft.com/office/powerpoint/2010/main" val="118781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 the Last Lecture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Relationship of Usability and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137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8038"/>
            <a:ext cx="8229600" cy="508000"/>
          </a:xfrm>
        </p:spPr>
        <p:txBody>
          <a:bodyPr/>
          <a:lstStyle/>
          <a:p>
            <a:r>
              <a:rPr lang="en-US" altLang="en-US" sz="2400"/>
              <a:t>In the Last Lecture</a:t>
            </a:r>
          </a:p>
        </p:txBody>
      </p:sp>
      <p:grpSp>
        <p:nvGrpSpPr>
          <p:cNvPr id="277507" name="Group 3"/>
          <p:cNvGrpSpPr>
            <a:grpSpLocks/>
          </p:cNvGrpSpPr>
          <p:nvPr/>
        </p:nvGrpSpPr>
        <p:grpSpPr bwMode="auto">
          <a:xfrm>
            <a:off x="2286000" y="1754188"/>
            <a:ext cx="4570413" cy="4570412"/>
            <a:chOff x="864" y="1008"/>
            <a:chExt cx="2879" cy="2879"/>
          </a:xfrm>
        </p:grpSpPr>
        <p:sp>
          <p:nvSpPr>
            <p:cNvPr id="277508" name="Oval 4"/>
            <p:cNvSpPr>
              <a:spLocks noChangeArrowheads="1"/>
            </p:cNvSpPr>
            <p:nvPr/>
          </p:nvSpPr>
          <p:spPr bwMode="blackWhite">
            <a:xfrm>
              <a:off x="864" y="1008"/>
              <a:ext cx="2879" cy="28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  <a:p>
              <a:endParaRPr lang="en-US" altLang="en-US"/>
            </a:p>
            <a:p>
              <a:endParaRPr lang="en-US" altLang="en-US"/>
            </a:p>
            <a:p>
              <a:endParaRPr lang="en-US" altLang="en-US"/>
            </a:p>
            <a:p>
              <a:endParaRPr lang="en-US" altLang="en-US"/>
            </a:p>
            <a:p>
              <a:endParaRPr lang="en-US" altLang="en-US"/>
            </a:p>
            <a:p>
              <a:endParaRPr lang="en-US" altLang="en-US"/>
            </a:p>
            <a:p>
              <a:endParaRPr lang="en-US" altLang="en-US"/>
            </a:p>
            <a:p>
              <a:r>
                <a:rPr lang="en-US" altLang="en-US"/>
                <a:t>User Experience Goals</a:t>
              </a:r>
            </a:p>
          </p:txBody>
        </p:sp>
        <p:sp>
          <p:nvSpPr>
            <p:cNvPr id="277509" name="Oval 5"/>
            <p:cNvSpPr>
              <a:spLocks noChangeArrowheads="1"/>
            </p:cNvSpPr>
            <p:nvPr/>
          </p:nvSpPr>
          <p:spPr bwMode="blackWhite">
            <a:xfrm>
              <a:off x="1824" y="1991"/>
              <a:ext cx="960" cy="91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/>
                <a:t>Usability</a:t>
              </a:r>
            </a:p>
            <a:p>
              <a:r>
                <a:rPr lang="en-US" altLang="en-US"/>
                <a:t>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2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Oval 2"/>
          <p:cNvSpPr>
            <a:spLocks noChangeArrowheads="1"/>
          </p:cNvSpPr>
          <p:nvPr/>
        </p:nvSpPr>
        <p:spPr bwMode="blackWhite">
          <a:xfrm>
            <a:off x="1828800" y="762000"/>
            <a:ext cx="5484813" cy="54848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278531" name="Text Box 3"/>
          <p:cNvSpPr txBox="1">
            <a:spLocks noChangeArrowheads="1"/>
          </p:cNvSpPr>
          <p:nvPr/>
        </p:nvSpPr>
        <p:spPr bwMode="blackWhite">
          <a:xfrm>
            <a:off x="4151313" y="609600"/>
            <a:ext cx="838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Fun</a:t>
            </a:r>
          </a:p>
        </p:txBody>
      </p:sp>
      <p:sp>
        <p:nvSpPr>
          <p:cNvPr id="278532" name="Text Box 4"/>
          <p:cNvSpPr txBox="1">
            <a:spLocks noChangeArrowheads="1"/>
          </p:cNvSpPr>
          <p:nvPr/>
        </p:nvSpPr>
        <p:spPr bwMode="blackWhite">
          <a:xfrm>
            <a:off x="5638800" y="1295400"/>
            <a:ext cx="1905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Emotionally fullfilling</a:t>
            </a:r>
          </a:p>
        </p:txBody>
      </p:sp>
      <p:sp>
        <p:nvSpPr>
          <p:cNvPr id="278533" name="Text Box 5"/>
          <p:cNvSpPr txBox="1">
            <a:spLocks noChangeArrowheads="1"/>
          </p:cNvSpPr>
          <p:nvPr/>
        </p:nvSpPr>
        <p:spPr bwMode="blackWhite">
          <a:xfrm>
            <a:off x="6629400" y="2559050"/>
            <a:ext cx="190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Rewarding</a:t>
            </a:r>
          </a:p>
        </p:txBody>
      </p:sp>
      <p:sp>
        <p:nvSpPr>
          <p:cNvPr id="278534" name="Text Box 6"/>
          <p:cNvSpPr txBox="1">
            <a:spLocks noChangeArrowheads="1"/>
          </p:cNvSpPr>
          <p:nvPr/>
        </p:nvSpPr>
        <p:spPr bwMode="blackWhite">
          <a:xfrm>
            <a:off x="1524000" y="1295400"/>
            <a:ext cx="190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Satisfying</a:t>
            </a:r>
          </a:p>
        </p:txBody>
      </p:sp>
      <p:sp>
        <p:nvSpPr>
          <p:cNvPr id="278535" name="Text Box 7"/>
          <p:cNvSpPr txBox="1">
            <a:spLocks noChangeArrowheads="1"/>
          </p:cNvSpPr>
          <p:nvPr/>
        </p:nvSpPr>
        <p:spPr bwMode="blackWhite">
          <a:xfrm>
            <a:off x="609600" y="4191000"/>
            <a:ext cx="190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Entertaining</a:t>
            </a:r>
          </a:p>
        </p:txBody>
      </p:sp>
      <p:sp>
        <p:nvSpPr>
          <p:cNvPr id="278536" name="Text Box 8"/>
          <p:cNvSpPr txBox="1">
            <a:spLocks noChangeArrowheads="1"/>
          </p:cNvSpPr>
          <p:nvPr/>
        </p:nvSpPr>
        <p:spPr bwMode="blackWhite">
          <a:xfrm>
            <a:off x="762000" y="2482850"/>
            <a:ext cx="190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enjoyable</a:t>
            </a:r>
          </a:p>
        </p:txBody>
      </p:sp>
      <p:sp>
        <p:nvSpPr>
          <p:cNvPr id="278537" name="Text Box 9"/>
          <p:cNvSpPr txBox="1">
            <a:spLocks noChangeArrowheads="1"/>
          </p:cNvSpPr>
          <p:nvPr/>
        </p:nvSpPr>
        <p:spPr bwMode="blackWhite">
          <a:xfrm>
            <a:off x="1295400" y="5302250"/>
            <a:ext cx="190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helpful</a:t>
            </a:r>
          </a:p>
        </p:txBody>
      </p:sp>
      <p:sp>
        <p:nvSpPr>
          <p:cNvPr id="278538" name="Text Box 10"/>
          <p:cNvSpPr txBox="1">
            <a:spLocks noChangeArrowheads="1"/>
          </p:cNvSpPr>
          <p:nvPr/>
        </p:nvSpPr>
        <p:spPr bwMode="blackWhite">
          <a:xfrm>
            <a:off x="3505200" y="6064250"/>
            <a:ext cx="190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Motivating</a:t>
            </a:r>
          </a:p>
        </p:txBody>
      </p:sp>
      <p:sp>
        <p:nvSpPr>
          <p:cNvPr id="278539" name="Text Box 11"/>
          <p:cNvSpPr txBox="1">
            <a:spLocks noChangeArrowheads="1"/>
          </p:cNvSpPr>
          <p:nvPr/>
        </p:nvSpPr>
        <p:spPr bwMode="blackWhite">
          <a:xfrm>
            <a:off x="6019800" y="5133975"/>
            <a:ext cx="1905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Aesthetically pleasing</a:t>
            </a:r>
          </a:p>
        </p:txBody>
      </p:sp>
      <p:sp>
        <p:nvSpPr>
          <p:cNvPr id="278540" name="Text Box 12"/>
          <p:cNvSpPr txBox="1">
            <a:spLocks noChangeArrowheads="1"/>
          </p:cNvSpPr>
          <p:nvPr/>
        </p:nvSpPr>
        <p:spPr bwMode="blackWhite">
          <a:xfrm>
            <a:off x="6705600" y="3914775"/>
            <a:ext cx="1905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Supportive of creativity</a:t>
            </a:r>
          </a:p>
        </p:txBody>
      </p:sp>
      <p:sp>
        <p:nvSpPr>
          <p:cNvPr id="278541" name="Text Box 13"/>
          <p:cNvSpPr txBox="1">
            <a:spLocks noChangeArrowheads="1"/>
          </p:cNvSpPr>
          <p:nvPr/>
        </p:nvSpPr>
        <p:spPr bwMode="blackWhite">
          <a:xfrm>
            <a:off x="3962400" y="1857375"/>
            <a:ext cx="1219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Efficient to use</a:t>
            </a:r>
          </a:p>
        </p:txBody>
      </p:sp>
      <p:sp>
        <p:nvSpPr>
          <p:cNvPr id="278542" name="Text Box 14"/>
          <p:cNvSpPr txBox="1">
            <a:spLocks noChangeArrowheads="1"/>
          </p:cNvSpPr>
          <p:nvPr/>
        </p:nvSpPr>
        <p:spPr bwMode="blackWhite">
          <a:xfrm>
            <a:off x="2514600" y="2619375"/>
            <a:ext cx="1143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Easy to remember</a:t>
            </a:r>
          </a:p>
        </p:txBody>
      </p:sp>
      <p:sp>
        <p:nvSpPr>
          <p:cNvPr id="278543" name="Text Box 15"/>
          <p:cNvSpPr txBox="1">
            <a:spLocks noChangeArrowheads="1"/>
          </p:cNvSpPr>
          <p:nvPr/>
        </p:nvSpPr>
        <p:spPr bwMode="blackWhite">
          <a:xfrm>
            <a:off x="5486400" y="2514600"/>
            <a:ext cx="1066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Effective to use</a:t>
            </a:r>
          </a:p>
        </p:txBody>
      </p:sp>
      <p:sp>
        <p:nvSpPr>
          <p:cNvPr id="278544" name="Text Box 16"/>
          <p:cNvSpPr txBox="1">
            <a:spLocks noChangeArrowheads="1"/>
          </p:cNvSpPr>
          <p:nvPr/>
        </p:nvSpPr>
        <p:spPr bwMode="blackWhite">
          <a:xfrm>
            <a:off x="2667000" y="3949700"/>
            <a:ext cx="1066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Easy to learn</a:t>
            </a:r>
          </a:p>
        </p:txBody>
      </p:sp>
      <p:sp>
        <p:nvSpPr>
          <p:cNvPr id="278545" name="Text Box 17"/>
          <p:cNvSpPr txBox="1">
            <a:spLocks noChangeArrowheads="1"/>
          </p:cNvSpPr>
          <p:nvPr/>
        </p:nvSpPr>
        <p:spPr bwMode="blackWhite">
          <a:xfrm>
            <a:off x="5257800" y="4067175"/>
            <a:ext cx="990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Safe to use</a:t>
            </a:r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blackWhite">
          <a:xfrm flipH="1">
            <a:off x="3657600" y="2895600"/>
            <a:ext cx="1828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7" name="Line 19"/>
          <p:cNvSpPr>
            <a:spLocks noChangeShapeType="1"/>
          </p:cNvSpPr>
          <p:nvPr/>
        </p:nvSpPr>
        <p:spPr bwMode="blackWhite">
          <a:xfrm>
            <a:off x="4572000" y="23622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8" name="Line 20"/>
          <p:cNvSpPr>
            <a:spLocks noChangeShapeType="1"/>
          </p:cNvSpPr>
          <p:nvPr/>
        </p:nvSpPr>
        <p:spPr bwMode="blackWhite">
          <a:xfrm>
            <a:off x="3581400" y="2971800"/>
            <a:ext cx="1981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8549" name="Text Box 21"/>
          <p:cNvSpPr txBox="1">
            <a:spLocks noChangeArrowheads="1"/>
          </p:cNvSpPr>
          <p:nvPr/>
        </p:nvSpPr>
        <p:spPr bwMode="blackWhite">
          <a:xfrm>
            <a:off x="3886200" y="4648200"/>
            <a:ext cx="1371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 b="0"/>
              <a:t>Have good utility</a:t>
            </a:r>
          </a:p>
        </p:txBody>
      </p:sp>
      <p:sp>
        <p:nvSpPr>
          <p:cNvPr id="278550" name="Oval 22"/>
          <p:cNvSpPr>
            <a:spLocks noChangeArrowheads="1"/>
          </p:cNvSpPr>
          <p:nvPr/>
        </p:nvSpPr>
        <p:spPr bwMode="blackWhite">
          <a:xfrm>
            <a:off x="3810000" y="2701925"/>
            <a:ext cx="1524000" cy="1447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Usability</a:t>
            </a:r>
          </a:p>
          <a:p>
            <a:r>
              <a:rPr lang="en-US" altLang="en-US"/>
              <a:t> Goals</a:t>
            </a:r>
          </a:p>
        </p:txBody>
      </p:sp>
    </p:spTree>
    <p:extLst>
      <p:ext uri="{BB962C8B-B14F-4D97-AF65-F5344CB8AC3E}">
        <p14:creationId xmlns:p14="http://schemas.microsoft.com/office/powerpoint/2010/main" val="33405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Last Lecture’s Revelation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4000"/>
              <a:t>“Don’t Make me THINK, is the key to a usable product”</a:t>
            </a:r>
          </a:p>
        </p:txBody>
      </p:sp>
    </p:spTree>
    <p:extLst>
      <p:ext uri="{BB962C8B-B14F-4D97-AF65-F5344CB8AC3E}">
        <p14:creationId xmlns:p14="http://schemas.microsoft.com/office/powerpoint/2010/main" val="57010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 Today’s Lecture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en-US" dirty="0" smtClean="0"/>
              <a:t>Interaction Design 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30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8267</TotalTime>
  <Words>542</Words>
  <Application>Microsoft Office PowerPoint</Application>
  <PresentationFormat>On-screen Show (4:3)</PresentationFormat>
  <Paragraphs>137</Paragraphs>
  <Slides>25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Week 02</vt:lpstr>
      <vt:lpstr>In the Last Lecture</vt:lpstr>
      <vt:lpstr>In the Last Lecture</vt:lpstr>
      <vt:lpstr>User Experience Goals</vt:lpstr>
      <vt:lpstr>In the Last Lecture</vt:lpstr>
      <vt:lpstr>In the Last Lecture</vt:lpstr>
      <vt:lpstr>PowerPoint Presentation</vt:lpstr>
      <vt:lpstr>Last Lecture’s Revelation</vt:lpstr>
      <vt:lpstr>In Today’s Lecture</vt:lpstr>
      <vt:lpstr>PowerPoint Presentation</vt:lpstr>
      <vt:lpstr>PowerPoint Presentation</vt:lpstr>
      <vt:lpstr>What is Interaction Design</vt:lpstr>
      <vt:lpstr>What is Interaction Design</vt:lpstr>
      <vt:lpstr>What is Interaction Design</vt:lpstr>
      <vt:lpstr>Interaction Design is a Part of User Experience Design</vt:lpstr>
      <vt:lpstr>What is Interaction Design</vt:lpstr>
      <vt:lpstr>What is Interaction Design</vt:lpstr>
      <vt:lpstr>What is Interaction Design</vt:lpstr>
      <vt:lpstr>What is Interaction Design</vt:lpstr>
      <vt:lpstr>Questions to Consider when Designing for Interaction</vt:lpstr>
      <vt:lpstr>PowerPoint Presentation</vt:lpstr>
      <vt:lpstr>Discipline of HCI</vt:lpstr>
      <vt:lpstr>PowerPoint Presentation</vt:lpstr>
      <vt:lpstr>What We Learnt Today …</vt:lpstr>
      <vt:lpstr>Next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plohana</dc:creator>
  <cp:lastModifiedBy>Mr. Umair Khan</cp:lastModifiedBy>
  <cp:revision>138</cp:revision>
  <dcterms:created xsi:type="dcterms:W3CDTF">2015-08-31T09:03:12Z</dcterms:created>
  <dcterms:modified xsi:type="dcterms:W3CDTF">2022-10-19T05:30:03Z</dcterms:modified>
</cp:coreProperties>
</file>